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402" r:id="rId3"/>
    <p:sldId id="403" r:id="rId4"/>
    <p:sldId id="442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08" r:id="rId14"/>
    <p:sldId id="451" r:id="rId15"/>
    <p:sldId id="452" r:id="rId16"/>
    <p:sldId id="453" r:id="rId17"/>
    <p:sldId id="454" r:id="rId18"/>
    <p:sldId id="455" r:id="rId19"/>
    <p:sldId id="456" r:id="rId20"/>
    <p:sldId id="418" r:id="rId21"/>
    <p:sldId id="457" r:id="rId22"/>
    <p:sldId id="458" r:id="rId23"/>
    <p:sldId id="459" r:id="rId24"/>
    <p:sldId id="460" r:id="rId25"/>
    <p:sldId id="412" r:id="rId26"/>
    <p:sldId id="461" r:id="rId27"/>
    <p:sldId id="413" r:id="rId28"/>
    <p:sldId id="414" r:id="rId29"/>
    <p:sldId id="462" r:id="rId30"/>
    <p:sldId id="439" r:id="rId31"/>
    <p:sldId id="463" r:id="rId32"/>
    <p:sldId id="464" r:id="rId33"/>
    <p:sldId id="416" r:id="rId34"/>
    <p:sldId id="400" r:id="rId35"/>
    <p:sldId id="399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42"/>
            <p14:sldId id="443"/>
          </p14:sldIdLst>
        </p14:section>
        <p14:section name="Tech Module" id="{EB26D1D8-B62C-4C9C-AA43-34F43C89F880}">
          <p14:sldIdLst>
            <p14:sldId id="444"/>
            <p14:sldId id="445"/>
            <p14:sldId id="446"/>
            <p14:sldId id="447"/>
          </p14:sldIdLst>
        </p14:section>
        <p14:section name="Course Details" id="{8D645781-968B-4BDA-8519-3394884E11BA}">
          <p14:sldIdLst>
            <p14:sldId id="448"/>
            <p14:sldId id="449"/>
            <p14:sldId id="450"/>
          </p14:sldIdLst>
        </p14:section>
        <p14:section name="Trainers" id="{49EB9BED-3D2B-42CE-82C1-119E8364C41F}">
          <p14:sldIdLst>
            <p14:sldId id="408"/>
            <p14:sldId id="451"/>
            <p14:sldId id="452"/>
          </p14:sldIdLst>
        </p14:section>
        <p14:section name="Duration, Languages, Technologies" id="{C5FB282C-9CFB-4B62-B130-17278DE74CA4}">
          <p14:sldIdLst>
            <p14:sldId id="453"/>
            <p14:sldId id="454"/>
            <p14:sldId id="455"/>
            <p14:sldId id="456"/>
          </p14:sldIdLst>
        </p14:section>
        <p14:section name="Evaluation and Exams" id="{D1F5D419-28A6-4122-BA6E-0EDF48DB2954}">
          <p14:sldIdLst>
            <p14:sldId id="418"/>
            <p14:sldId id="457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12"/>
            <p14:sldId id="461"/>
            <p14:sldId id="413"/>
            <p14:sldId id="414"/>
            <p14:sldId id="462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12378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slide" Target="slide24.xml"/><Relationship Id="rId3" Type="http://schemas.openxmlformats.org/officeDocument/2006/relationships/slide" Target="slide5.xml"/><Relationship Id="rId7" Type="http://schemas.openxmlformats.org/officeDocument/2006/relationships/slide" Target="slide1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5" Type="http://schemas.openxmlformats.org/officeDocument/2006/relationships/image" Target="../media/image11.png"/><Relationship Id="rId10" Type="http://schemas.openxmlformats.org/officeDocument/2006/relationships/slide" Target="slide19.xml"/><Relationship Id="rId4" Type="http://schemas.openxmlformats.org/officeDocument/2006/relationships/image" Target="../media/image10.jpeg"/><Relationship Id="rId9" Type="http://schemas.openxmlformats.org/officeDocument/2006/relationships/image" Target="../media/image12.png"/><Relationship Id="rId14" Type="http://schemas.openxmlformats.org/officeDocument/2006/relationships/image" Target="../media/image1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44/programming-fundamentals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softuni.bg/courses/programming-fundamentals" TargetMode="External"/><Relationship Id="rId9" Type="http://schemas.openxmlformats.org/officeDocument/2006/relationships/hyperlink" Target="https://www.facebook.com/groups/tech.module.sept.2017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softuni.bg/courses/programming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hyperlink" Target="http://www.monodevelop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1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2" y="1554116"/>
            <a:ext cx="4233898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8" name="Picture 4" descr="Image result for c#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6212" y="3633206"/>
            <a:ext cx="4410541" cy="2230149"/>
          </a:xfrm>
          <a:prstGeom prst="roundRect">
            <a:avLst>
              <a:gd name="adj" fmla="val 68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Intro:</a:t>
            </a:r>
            <a:r>
              <a:rPr lang="en-US" sz="2800" dirty="0"/>
              <a:t> Basic Syntax, Using Visual Studio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Intro:</a:t>
            </a:r>
            <a:r>
              <a:rPr lang="en-US" sz="2800" dirty="0"/>
              <a:t> Conditional Statements and Loops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Git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&amp; GitHub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Version Control Systems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 Types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Numeral Types and Type Conversion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Methods and Debugging </a:t>
            </a:r>
            <a:r>
              <a:rPr lang="en-US" sz="2800" dirty="0"/>
              <a:t>– Finding and Fixing Bugs in Programs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Simple Array Processing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Lists </a:t>
            </a:r>
            <a:r>
              <a:rPr lang="en-US" sz="2800" dirty="0"/>
              <a:t>– Processing Variable Length Sequences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Course Program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623" y="2119573"/>
            <a:ext cx="1995227" cy="19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Lambda and LINQ </a:t>
            </a:r>
            <a:r>
              <a:rPr lang="en-US" sz="2800" dirty="0"/>
              <a:t>– Collections and Queries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Simple Classes </a:t>
            </a:r>
            <a:r>
              <a:rPr lang="en-US" sz="2800" dirty="0"/>
              <a:t>– Use / Define Objects and Classes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Files, Directories, Exceptions </a:t>
            </a:r>
            <a:r>
              <a:rPr lang="en-US" sz="2800" dirty="0"/>
              <a:t>– Working With the File System and </a:t>
            </a:r>
            <a:br>
              <a:rPr lang="en-US" sz="2800" dirty="0"/>
            </a:br>
            <a:r>
              <a:rPr lang="en-US" sz="2800" dirty="0"/>
              <a:t>Handling Exceptions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 and Text Processing </a:t>
            </a:r>
            <a:r>
              <a:rPr lang="en-US" sz="2800" dirty="0"/>
              <a:t>– Processing and Manipulating Text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Modern Text Processing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 </a:t>
            </a:r>
            <a:r>
              <a:rPr lang="en-US" sz="2800" dirty="0"/>
              <a:t>– Practical Exam Problems (3 times)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800" dirty="0"/>
              <a:t> – 4 Problems for 6 Hours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(2)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168" y="1370352"/>
            <a:ext cx="1499044" cy="14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Svetlin Nakov,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PhD</a:t>
            </a:r>
          </a:p>
          <a:p>
            <a:pPr lvl="1"/>
            <a:r>
              <a:rPr lang="en-US" noProof="1"/>
              <a:t>Training &amp; Inspiration Manager </a:t>
            </a:r>
            <a:br>
              <a:rPr lang="en-US" noProof="1"/>
            </a:br>
            <a:r>
              <a:rPr lang="en-US" noProof="1"/>
              <a:t>@ Software University (SoftUni)</a:t>
            </a:r>
          </a:p>
          <a:p>
            <a:pPr lvl="1"/>
            <a:r>
              <a:rPr lang="en-US" noProof="1"/>
              <a:t>20+ years as software developer</a:t>
            </a:r>
          </a:p>
          <a:p>
            <a:pPr lvl="1"/>
            <a:r>
              <a:rPr lang="en-US" noProof="1"/>
              <a:t>10+ years experience as trainer</a:t>
            </a:r>
          </a:p>
          <a:p>
            <a:pPr lvl="1"/>
            <a:r>
              <a:rPr lang="en-US" noProof="1"/>
              <a:t>Author of 8 programming books</a:t>
            </a:r>
          </a:p>
          <a:p>
            <a:pPr lvl="1"/>
            <a:r>
              <a:rPr lang="en-US" noProof="1"/>
              <a:t>Speaker at hundreds of events</a:t>
            </a:r>
          </a:p>
          <a:p>
            <a:pPr lvl="1"/>
            <a:r>
              <a:rPr lang="en-US" noProof="1"/>
              <a:t>Web site &amp; blog: </a:t>
            </a:r>
            <a:r>
              <a:rPr lang="en-US" noProof="1">
                <a:hlinkClick r:id="rId2"/>
              </a:rPr>
              <a:t>www.nakov.com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371600"/>
            <a:ext cx="3505200" cy="3505200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2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38780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Ventsislav Ivanov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Certified</a:t>
            </a:r>
            <a:r>
              <a:rPr lang="en-US" sz="3200" noProof="1"/>
              <a:t> QA  </a:t>
            </a:r>
            <a:endParaRPr lang="en-GB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Knowedge at web testing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Experience as QA automation engineer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514" y="1524000"/>
            <a:ext cx="2926373" cy="36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90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197278"/>
            <a:ext cx="111252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Programming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~50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~60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3*4 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September – November 201</a:t>
            </a:r>
            <a:r>
              <a:rPr lang="bg-BG" sz="3600" dirty="0"/>
              <a:t>7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05 November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Duration – Programming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37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Section Zoom 6">
            <a:hlinkClick r:id="rId3" action="ppaction://hlinksldjump"/>
            <a:extLst>
              <a:ext uri="{FF2B5EF4-FFF2-40B4-BE49-F238E27FC236}">
                <a16:creationId xmlns:a16="http://schemas.microsoft.com/office/drawing/2014/main" id="{DA26FE2A-803F-4B36-A3A0-6C1E07C8732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1163091"/>
            <a:ext cx="4191000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370653"/>
                  </p:ext>
                </p:extLst>
              </p:nvPr>
            </p:nvGraphicFramePr>
            <p:xfrm>
              <a:off x="6497591" y="1157890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49EB9BED-3D2B-42CE-82C1-119E8364C41F}">
                    <psez:zmPr id="{5C33149C-4673-4692-914C-4425B404E6F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7591" y="1157890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798825"/>
                  </p:ext>
                </p:extLst>
              </p:nvPr>
            </p:nvGraphicFramePr>
            <p:xfrm>
              <a:off x="1527814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D1F5D419-28A6-4122-BA6E-0EDF48DB2954}">
                    <psez:zmPr id="{938F76BC-F387-4318-9D3C-7CF72E53D72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7814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309574"/>
                  </p:ext>
                </p:extLst>
              </p:nvPr>
            </p:nvGraphicFramePr>
            <p:xfrm>
              <a:off x="6497592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96CC1CDB-84AB-4B8B-A303-887466D1B82B}">
                    <psez:zmPr id="{721F6FF6-7562-4B9D-9093-9D32B2D970B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7592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824103"/>
            <a:ext cx="8709872" cy="1568497"/>
          </a:xfrm>
        </p:spPr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Scoring System for “Programming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Simple arrays, lists, dictionaries, strings</a:t>
            </a:r>
          </a:p>
          <a:p>
            <a:pPr lvl="2"/>
            <a:r>
              <a:rPr lang="en-US" dirty="0"/>
              <a:t>Code in C# (Java, PHP, JS are also welcome)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5000"/>
            <a:ext cx="9234600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softuni.bg/courses/programming-fundamentals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https://softuni.bg/forum/categories/44/programming-fundamentals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https://www.facebook.com/groups/tech.module.sept.2017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Prog. </a:t>
            </a:r>
            <a:r>
              <a:rPr lang="en-US" dirty="0"/>
              <a:t>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412" y="1223121"/>
            <a:ext cx="9422823" cy="388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Partial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textbook </a:t>
            </a:r>
            <a:r>
              <a:rPr lang="en-US" dirty="0"/>
              <a:t>for the course: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>
              <a:spcBef>
                <a:spcPts val="1200"/>
              </a:spcBef>
            </a:pPr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7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881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Older versions are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Alternative: </a:t>
            </a:r>
            <a:r>
              <a:rPr lang="en-US" noProof="1">
                <a:hlinkClick r:id="rId4"/>
              </a:rPr>
              <a:t>MonoDevelop</a:t>
            </a:r>
            <a:r>
              <a:rPr lang="en-US" noProof="1"/>
              <a:t> (for Linux / old 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114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612" y="4143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803598"/>
            <a:ext cx="8938472" cy="820600"/>
          </a:xfrm>
        </p:spPr>
        <p:txBody>
          <a:bodyPr/>
          <a:lstStyle/>
          <a:p>
            <a:r>
              <a:rPr lang="en-US" dirty="0"/>
              <a:t>Tech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757966"/>
            <a:ext cx="10605148" cy="719034"/>
          </a:xfrm>
        </p:spPr>
        <p:txBody>
          <a:bodyPr/>
          <a:lstStyle/>
          <a:p>
            <a:r>
              <a:rPr lang="en-US" dirty="0"/>
              <a:t>3 Months Technology Fundamentals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66" y="10326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"Technology Fundamentals" Module @ SoftUni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 and exercises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Fundamentals 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Arrays, lists, dictionaries, collections, lambda and LINQ,</a:t>
            </a:r>
            <a:br>
              <a:rPr lang="en-US" dirty="0"/>
            </a:br>
            <a:r>
              <a:rPr lang="en-US" dirty="0"/>
              <a:t>objects, files, strings, regular expressions, …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</a:p>
          <a:p>
            <a:pPr lvl="2"/>
            <a:r>
              <a:rPr lang="en-US" dirty="0"/>
              <a:t>Get acquainted with the most popular technologies out today</a:t>
            </a:r>
          </a:p>
          <a:p>
            <a:pPr lvl="2"/>
            <a:r>
              <a:rPr lang="en-US" dirty="0"/>
              <a:t>HTML, PHP Web, JavaScript Web, Java Web, C# Web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Module: Goals</a:t>
            </a:r>
          </a:p>
        </p:txBody>
      </p:sp>
    </p:spTree>
    <p:extLst>
      <p:ext uri="{BB962C8B-B14F-4D97-AF65-F5344CB8AC3E}">
        <p14:creationId xmlns:p14="http://schemas.microsoft.com/office/powerpoint/2010/main" val="361649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01962" y="2876044"/>
            <a:ext cx="561242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Software Technologies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06-November-2017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03-January-2017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1249" y="2876046"/>
            <a:ext cx="3297163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</a:t>
            </a: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7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18-</a:t>
            </a:r>
            <a:r>
              <a:rPr lang="en-US" sz="1800" dirty="0"/>
              <a:t>September-2017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05-November-2017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5812" y="2876044"/>
            <a:ext cx="1905000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First week of January 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87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18-Sept-2017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7337" y="1504890"/>
            <a:ext cx="1534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06-Nov-2017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96712" y="1504890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Jan-2018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185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1249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6426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357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1461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69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8626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513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196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7977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49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692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48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197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79859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53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067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731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5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3678462" y="4616926"/>
            <a:ext cx="1885544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684434" y="1690972"/>
            <a:ext cx="1885544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5072345" y="335217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1386174">
            <a:off x="5098998" y="405281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65969" y="2658733"/>
            <a:ext cx="2390622" cy="2475533"/>
            <a:chOff x="2766147" y="2591975"/>
            <a:chExt cx="2390622" cy="2475533"/>
          </a:xfrm>
        </p:grpSpPr>
        <p:sp>
          <p:nvSpPr>
            <p:cNvPr id="7" name="TextBox 6"/>
            <p:cNvSpPr txBox="1"/>
            <p:nvPr/>
          </p:nvSpPr>
          <p:spPr>
            <a:xfrm>
              <a:off x="2766147" y="2591975"/>
              <a:ext cx="2390622" cy="2475533"/>
            </a:xfrm>
            <a:prstGeom prst="roundRect">
              <a:avLst>
                <a:gd name="adj" fmla="val 7452"/>
              </a:avLst>
            </a:prstGeom>
            <a:solidFill>
              <a:srgbClr val="D3840F"/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Tech Module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98477" y="3184827"/>
              <a:ext cx="2125962" cy="806724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Programming Fundamentals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8478" y="4104807"/>
              <a:ext cx="2125962" cy="825542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Software Technologies</a:t>
              </a:r>
            </a:p>
          </p:txBody>
        </p:sp>
      </p:grpSp>
      <p:sp>
        <p:nvSpPr>
          <p:cNvPr id="44" name="Arrow: Bent 27"/>
          <p:cNvSpPr/>
          <p:nvPr/>
        </p:nvSpPr>
        <p:spPr>
          <a:xfrm flipV="1">
            <a:off x="1504534" y="2408915"/>
            <a:ext cx="1006240" cy="1672544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77796" y="14478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77796" y="27350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49778" y="40223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77796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163524" y="4076491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Front</a:t>
            </a:r>
            <a:br>
              <a:rPr lang="en-US"/>
            </a:br>
            <a:r>
              <a:rPr lang="en-US"/>
              <a:t>End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465772" y="14478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65772" y="27350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10092" y="14478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10092" y="27350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49778" y="5277224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Front</a:t>
            </a:r>
            <a:br>
              <a:rPr lang="en-US" dirty="0"/>
            </a:br>
            <a:r>
              <a:rPr lang="en-US" dirty="0"/>
              <a:t>End</a:t>
            </a:r>
          </a:p>
        </p:txBody>
      </p:sp>
      <p:sp>
        <p:nvSpPr>
          <p:cNvPr id="56" name="Arrow: Right 55"/>
          <p:cNvSpPr/>
          <p:nvPr/>
        </p:nvSpPr>
        <p:spPr>
          <a:xfrm>
            <a:off x="6974180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Arrow: Right 56"/>
          <p:cNvSpPr/>
          <p:nvPr/>
        </p:nvSpPr>
        <p:spPr>
          <a:xfrm>
            <a:off x="8600028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" name="Arrow: Right 57"/>
          <p:cNvSpPr/>
          <p:nvPr/>
        </p:nvSpPr>
        <p:spPr>
          <a:xfrm>
            <a:off x="6974180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Arrow: Right 58"/>
          <p:cNvSpPr/>
          <p:nvPr/>
        </p:nvSpPr>
        <p:spPr>
          <a:xfrm>
            <a:off x="8600028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0" name="Arrow: Right 59"/>
          <p:cNvSpPr/>
          <p:nvPr/>
        </p:nvSpPr>
        <p:spPr>
          <a:xfrm>
            <a:off x="7405732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Arrow: Right 60"/>
          <p:cNvSpPr/>
          <p:nvPr/>
        </p:nvSpPr>
        <p:spPr>
          <a:xfrm>
            <a:off x="7405732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/>
          <p:cNvSpPr txBox="1"/>
          <p:nvPr/>
        </p:nvSpPr>
        <p:spPr>
          <a:xfrm>
            <a:off x="10163524" y="52772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9643732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4" name="Arrow: Right 32"/>
          <p:cNvSpPr/>
          <p:nvPr/>
        </p:nvSpPr>
        <p:spPr>
          <a:xfrm>
            <a:off x="9634004" y="43498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5" name="TextBox 64"/>
          <p:cNvSpPr txBox="1"/>
          <p:nvPr/>
        </p:nvSpPr>
        <p:spPr>
          <a:xfrm>
            <a:off x="568752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825747" y="14478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10315684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8" name="TextBox 67"/>
          <p:cNvSpPr txBox="1"/>
          <p:nvPr/>
        </p:nvSpPr>
        <p:spPr>
          <a:xfrm>
            <a:off x="10825747" y="27423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10315684" y="30854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379412" y="1371600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8687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312</TotalTime>
  <Words>1128</Words>
  <Application>Microsoft Office PowerPoint</Application>
  <PresentationFormat>Custom</PresentationFormat>
  <Paragraphs>261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Programming Fundamentals </vt:lpstr>
      <vt:lpstr>Table of Contents</vt:lpstr>
      <vt:lpstr>SoftUni Diamond Partners</vt:lpstr>
      <vt:lpstr>Questions</vt:lpstr>
      <vt:lpstr>Tech Module @ SoftUni</vt:lpstr>
      <vt:lpstr>Tech Module: Goals</vt:lpstr>
      <vt:lpstr>Tech Module at SoftUni – Timeline</vt:lpstr>
      <vt:lpstr>Professions @ SoftUni</vt:lpstr>
      <vt:lpstr>Programming Fundamentals</vt:lpstr>
      <vt:lpstr>Programming Fundamentals – Course Program</vt:lpstr>
      <vt:lpstr>Programming Fundamentals – Course Program (2)</vt:lpstr>
      <vt:lpstr>The Trainers Team</vt:lpstr>
      <vt:lpstr>Trainers Team</vt:lpstr>
      <vt:lpstr>Trainers Team</vt:lpstr>
      <vt:lpstr>Programming Fundamentals: More Details </vt:lpstr>
      <vt:lpstr>Training Duration – Programming Fundamentals</vt:lpstr>
      <vt:lpstr>Why English?</vt:lpstr>
      <vt:lpstr>Learn to Search in Internet &amp; Find Solutions!</vt:lpstr>
      <vt:lpstr>Evaluation</vt:lpstr>
      <vt:lpstr>Programming Fundamentals</vt:lpstr>
      <vt:lpstr>Scoring System for “Programming Fundamentals”</vt:lpstr>
      <vt:lpstr>Programming Fundamentals Exam</vt:lpstr>
      <vt:lpstr>Homework Assignments</vt:lpstr>
      <vt:lpstr>Resources</vt:lpstr>
      <vt:lpstr>Your RFID Chip</vt:lpstr>
      <vt:lpstr>PF Course Web Site, Forum and FB Group</vt:lpstr>
      <vt:lpstr>The Prog. Fundamentals Slides and Videos</vt:lpstr>
      <vt:lpstr>The Free C# Fundamentals Textbook</vt:lpstr>
      <vt:lpstr>Software University Learning System (SULS)</vt:lpstr>
      <vt:lpstr>Required Software</vt:lpstr>
      <vt:lpstr>Summary</vt:lpstr>
      <vt:lpstr>Programming Fundamentals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Ivo Jelev</cp:lastModifiedBy>
  <cp:revision>106</cp:revision>
  <dcterms:created xsi:type="dcterms:W3CDTF">2014-01-02T17:00:34Z</dcterms:created>
  <dcterms:modified xsi:type="dcterms:W3CDTF">2017-09-20T13:24:33Z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